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63" r:id="rId10"/>
    <p:sldId id="264" r:id="rId11"/>
    <p:sldId id="279" r:id="rId12"/>
    <p:sldId id="266" r:id="rId13"/>
    <p:sldId id="268" r:id="rId14"/>
    <p:sldId id="269" r:id="rId15"/>
    <p:sldId id="270" r:id="rId16"/>
    <p:sldId id="271" r:id="rId17"/>
    <p:sldId id="277" r:id="rId18"/>
    <p:sldId id="272" r:id="rId19"/>
    <p:sldId id="280" r:id="rId20"/>
    <p:sldId id="267" r:id="rId21"/>
    <p:sldId id="281" r:id="rId22"/>
    <p:sldId id="265" r:id="rId23"/>
    <p:sldId id="282" r:id="rId24"/>
    <p:sldId id="273" r:id="rId25"/>
    <p:sldId id="275" r:id="rId26"/>
    <p:sldId id="276" r:id="rId27"/>
  </p:sldIdLst>
  <p:sldSz cx="9144000" cy="5143500" type="screen16x9"/>
  <p:notesSz cx="6858000" cy="9144000"/>
  <p:embeddedFontLst>
    <p:embeddedFont>
      <p:font typeface="Lato" panose="020B0604020202020204" charset="-18"/>
      <p:regular r:id="rId29"/>
      <p:bold r:id="rId30"/>
      <p:italic r:id="rId31"/>
      <p:boldItalic r:id="rId32"/>
    </p:embeddedFont>
    <p:embeddedFont>
      <p:font typeface="Montserrat" panose="020B0604020202020204" charset="-18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zekas Dominik" initials="FD" lastIdx="1" clrIdx="0">
    <p:extLst>
      <p:ext uri="{19B8F6BF-5375-455C-9EA6-DF929625EA0E}">
        <p15:presenceInfo xmlns:p15="http://schemas.microsoft.com/office/powerpoint/2012/main" userId="S-1-5-21-2604211897-728469581-1642377047-122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2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4T12:46:41.02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764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c13a0294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9c13a02943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299dda798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a299dda798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9c13a0294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9c13a0294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299dda79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a299dda79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a299dda798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a299dda798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299dda798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a299dda798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299dda798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a299dda798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884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299dda79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a299dda79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299dda79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a299dda79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080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c14da508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c14da508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669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c13a0294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9c13a0294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c13a0294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c13a0294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9c13a02943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9c13a02943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c13a02943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9c13a02943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299dda798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299dda798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299dda79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a299dda79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i="1" u="sng" dirty="0"/>
              <a:t>DotNyetWork</a:t>
            </a:r>
            <a:endParaRPr b="1" i="1" u="sng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366550" y="39772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we nyet to network issues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VLAN</a:t>
            </a:r>
            <a:endParaRPr b="1" dirty="0"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1"/>
          </p:nvPr>
        </p:nvSpPr>
        <p:spPr>
          <a:xfrm>
            <a:off x="1668339" y="1597183"/>
            <a:ext cx="161334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Vlan 10 és 20 létrehozása hálózatok elkülönítése érdekében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hu" dirty="0"/>
              <a:t>Vlan1 megszüntetése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hu" dirty="0"/>
              <a:t>Vlan 100 a  native Vlan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 dirty="0"/>
              <a:t>Vlan 999 nem használt portok</a:t>
            </a:r>
            <a:endParaRPr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064F7722-3697-48B6-8BCB-F065D194AF13}"/>
              </a:ext>
            </a:extLst>
          </p:cNvPr>
          <p:cNvSpPr txBox="1"/>
          <p:nvPr/>
        </p:nvSpPr>
        <p:spPr>
          <a:xfrm>
            <a:off x="7744178" y="553156"/>
            <a:ext cx="1399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A0E1922F-B4C7-4F78-A07C-51A48480F7F4}"/>
              </a:ext>
            </a:extLst>
          </p:cNvPr>
          <p:cNvSpPr/>
          <p:nvPr/>
        </p:nvSpPr>
        <p:spPr>
          <a:xfrm>
            <a:off x="1668339" y="1674135"/>
            <a:ext cx="1613340" cy="27355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9A9DEF83-AE8C-4336-98BD-841FBB3BC753}"/>
              </a:ext>
            </a:extLst>
          </p:cNvPr>
          <p:cNvSpPr/>
          <p:nvPr/>
        </p:nvSpPr>
        <p:spPr>
          <a:xfrm>
            <a:off x="3281680" y="1466239"/>
            <a:ext cx="5760720" cy="29050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4B2E6F3F-8053-4E9D-8CC6-9E3590C441A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80" y="1466238"/>
            <a:ext cx="5760720" cy="2943483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VLAN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064F7722-3697-48B6-8BCB-F065D194AF13}"/>
              </a:ext>
            </a:extLst>
          </p:cNvPr>
          <p:cNvSpPr txBox="1"/>
          <p:nvPr/>
        </p:nvSpPr>
        <p:spPr>
          <a:xfrm>
            <a:off x="7744178" y="553156"/>
            <a:ext cx="1399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9A9DEF83-AE8C-4336-98BD-841FBB3BC753}"/>
              </a:ext>
            </a:extLst>
          </p:cNvPr>
          <p:cNvSpPr/>
          <p:nvPr/>
        </p:nvSpPr>
        <p:spPr>
          <a:xfrm>
            <a:off x="3981591" y="1538125"/>
            <a:ext cx="5162409" cy="29050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287A946-F3DB-4578-98BE-7CEFDBC080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68" y="1538125"/>
            <a:ext cx="5147732" cy="2905006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D84336E1-EE75-4925-9C3B-81EAACBE731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520"/>
            <a:ext cx="3825240" cy="2796611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2872652"/>
      </p:ext>
    </p:extLst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ETHERCHANNEL</a:t>
            </a:r>
            <a:endParaRPr b="1" dirty="0"/>
          </a:p>
        </p:txBody>
      </p:sp>
      <p:sp>
        <p:nvSpPr>
          <p:cNvPr id="204" name="Google Shape;204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ruby telephely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 dirty="0"/>
              <a:t>megbízhatóság</a:t>
            </a:r>
            <a:endParaRPr dirty="0"/>
          </a:p>
        </p:txBody>
      </p:sp>
      <p:pic>
        <p:nvPicPr>
          <p:cNvPr id="205" name="Google Shape;205;p23" title="EtherChannel-Summar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555" y="1567550"/>
            <a:ext cx="4945019" cy="226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5B0D86C7-1BA1-4B76-9295-963C1110ECC4}"/>
              </a:ext>
            </a:extLst>
          </p:cNvPr>
          <p:cNvSpPr txBox="1"/>
          <p:nvPr/>
        </p:nvSpPr>
        <p:spPr>
          <a:xfrm>
            <a:off x="7721600" y="393750"/>
            <a:ext cx="142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30F8D374-1220-45D7-BBBC-2BA2B9211202}"/>
              </a:ext>
            </a:extLst>
          </p:cNvPr>
          <p:cNvSpPr/>
          <p:nvPr/>
        </p:nvSpPr>
        <p:spPr>
          <a:xfrm>
            <a:off x="1247553" y="1630326"/>
            <a:ext cx="1304261" cy="6875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6454E43-415E-42AA-A16E-7859ADB82A4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6" y="2418966"/>
            <a:ext cx="3556485" cy="2559434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>
            <a:spLocks noGrp="1"/>
          </p:cNvSpPr>
          <p:nvPr>
            <p:ph type="title"/>
          </p:nvPr>
        </p:nvSpPr>
        <p:spPr>
          <a:xfrm>
            <a:off x="3390925" y="4146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HSRP</a:t>
            </a:r>
            <a:endParaRPr b="1" dirty="0"/>
          </a:p>
        </p:txBody>
      </p:sp>
      <p:sp>
        <p:nvSpPr>
          <p:cNvPr id="219" name="Google Shape;219;p25"/>
          <p:cNvSpPr txBox="1">
            <a:spLocks noGrp="1"/>
          </p:cNvSpPr>
          <p:nvPr>
            <p:ph type="body" idx="1"/>
          </p:nvPr>
        </p:nvSpPr>
        <p:spPr>
          <a:xfrm>
            <a:off x="1297500" y="956675"/>
            <a:ext cx="7038900" cy="3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ruby router 1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/>
              <a:t>ruby router 2</a:t>
            </a:r>
            <a:endParaRPr/>
          </a:p>
        </p:txBody>
      </p:sp>
      <p:pic>
        <p:nvPicPr>
          <p:cNvPr id="220" name="Google Shape;220;p25" title="HSRP-config-Ruby-R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28763"/>
            <a:ext cx="683895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 title="hsrp-config-Ruby-R2.png"/>
          <p:cNvPicPr preferRelativeResize="0"/>
          <p:nvPr/>
        </p:nvPicPr>
        <p:blipFill rotWithShape="1">
          <a:blip r:embed="rId4">
            <a:alphaModFix/>
          </a:blip>
          <a:srcRect r="8164"/>
          <a:stretch/>
        </p:blipFill>
        <p:spPr>
          <a:xfrm>
            <a:off x="1297500" y="3215875"/>
            <a:ext cx="691075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5D4CBEB-784E-4456-82D2-C702071F0818}"/>
              </a:ext>
            </a:extLst>
          </p:cNvPr>
          <p:cNvSpPr txBox="1"/>
          <p:nvPr/>
        </p:nvSpPr>
        <p:spPr>
          <a:xfrm>
            <a:off x="7868356" y="598311"/>
            <a:ext cx="1275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HSRP </a:t>
            </a:r>
            <a:r>
              <a:rPr lang="hu-HU" b="1" dirty="0"/>
              <a:t>TESZT</a:t>
            </a:r>
            <a:endParaRPr b="1" dirty="0"/>
          </a:p>
        </p:txBody>
      </p:sp>
      <p:sp>
        <p:nvSpPr>
          <p:cNvPr id="227" name="Google Shape;227;p2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B19240A-04D1-489B-9B92-30EBC5903D44}"/>
              </a:ext>
            </a:extLst>
          </p:cNvPr>
          <p:cNvSpPr txBox="1"/>
          <p:nvPr/>
        </p:nvSpPr>
        <p:spPr>
          <a:xfrm>
            <a:off x="8240889" y="393751"/>
            <a:ext cx="1185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EE6F24F1-FE84-4D0C-A76B-C8DB673CAF31}"/>
              </a:ext>
            </a:extLst>
          </p:cNvPr>
          <p:cNvSpPr/>
          <p:nvPr/>
        </p:nvSpPr>
        <p:spPr>
          <a:xfrm>
            <a:off x="207678" y="1307850"/>
            <a:ext cx="3962400" cy="18885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06B4B0FF-209D-476C-880A-3E4F221BAE1A}"/>
              </a:ext>
            </a:extLst>
          </p:cNvPr>
          <p:cNvSpPr/>
          <p:nvPr/>
        </p:nvSpPr>
        <p:spPr>
          <a:xfrm>
            <a:off x="3730476" y="3297299"/>
            <a:ext cx="4605924" cy="1623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E257D1C-2CFD-445D-81B0-B40AED6F50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475" y="3297300"/>
            <a:ext cx="4605925" cy="16234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F7DB2910-8E38-436F-A7E8-E087A676B87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78" y="1357990"/>
            <a:ext cx="3962400" cy="183845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80D785C7-E837-4319-91BE-BDA2BF030B2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866" y="393750"/>
            <a:ext cx="3938024" cy="2586517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DINAMIKUS FORGALOMIRÁNYÍTÁS</a:t>
            </a:r>
            <a:endParaRPr b="1" dirty="0"/>
          </a:p>
        </p:txBody>
      </p:sp>
      <p:sp>
        <p:nvSpPr>
          <p:cNvPr id="235" name="Google Shape;235;p2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6" name="Google Shape;236;p27" title="OSPF-ip-protocol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113" y="1198225"/>
            <a:ext cx="4829175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 title="ospf-ipv6-protocol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05" y="1198229"/>
            <a:ext cx="4395701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88559A2-C1B2-4349-85C1-4EE00F0B02E1}"/>
              </a:ext>
            </a:extLst>
          </p:cNvPr>
          <p:cNvSpPr txBox="1"/>
          <p:nvPr/>
        </p:nvSpPr>
        <p:spPr>
          <a:xfrm>
            <a:off x="8173156" y="421021"/>
            <a:ext cx="104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/>
            <a:r>
              <a:rPr lang="hu-HU" b="1" dirty="0"/>
              <a:t>DINAMIKUS FORGALOMIRÁNYÍTÁS</a:t>
            </a:r>
            <a:endParaRPr b="1" dirty="0"/>
          </a:p>
        </p:txBody>
      </p:sp>
      <p:sp>
        <p:nvSpPr>
          <p:cNvPr id="243" name="Google Shape;243;p2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4" name="Google Shape;244;p28" title="ip-ospf-datab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7" y="1567550"/>
            <a:ext cx="4786875" cy="21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 title="ipv6-ospf-databas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852" y="1307850"/>
            <a:ext cx="3509144" cy="29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E664F86-C88D-4E48-AA6D-B1EB6A2999F3}"/>
              </a:ext>
            </a:extLst>
          </p:cNvPr>
          <p:cNvSpPr txBox="1"/>
          <p:nvPr/>
        </p:nvSpPr>
        <p:spPr>
          <a:xfrm>
            <a:off x="8336400" y="393750"/>
            <a:ext cx="965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B0A95C-25B1-4FC5-A3FC-139AF3F4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NAT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99785AC-FE95-4615-AD2D-9FFBCC148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21DDE84-E699-4195-B0DA-9C8FC4C62C27}"/>
              </a:ext>
            </a:extLst>
          </p:cNvPr>
          <p:cNvSpPr txBox="1"/>
          <p:nvPr/>
        </p:nvSpPr>
        <p:spPr>
          <a:xfrm>
            <a:off x="8222512" y="545805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504A6B4-2B9F-4E4E-97D6-0856EDE1F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96" y="2410371"/>
            <a:ext cx="7814608" cy="109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98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xfrm>
            <a:off x="4052825" y="393750"/>
            <a:ext cx="4283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PPP</a:t>
            </a:r>
            <a:endParaRPr b="1" dirty="0"/>
          </a:p>
        </p:txBody>
      </p:sp>
      <p:sp>
        <p:nvSpPr>
          <p:cNvPr id="251" name="Google Shape;251;p29"/>
          <p:cNvSpPr txBox="1">
            <a:spLocks noGrp="1"/>
          </p:cNvSpPr>
          <p:nvPr>
            <p:ph type="body" idx="1"/>
          </p:nvPr>
        </p:nvSpPr>
        <p:spPr>
          <a:xfrm>
            <a:off x="2270950" y="13916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2" name="Google Shape;252;p29" title="Encapsulation PP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950" y="1963925"/>
            <a:ext cx="4859200" cy="10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 title="Encapsulation PPP-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0950" y="3236000"/>
            <a:ext cx="4859200" cy="10972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DA67FA36-C22B-4C95-9AF2-9C9A281BF7D0}"/>
              </a:ext>
            </a:extLst>
          </p:cNvPr>
          <p:cNvSpPr txBox="1"/>
          <p:nvPr/>
        </p:nvSpPr>
        <p:spPr>
          <a:xfrm>
            <a:off x="8336525" y="393750"/>
            <a:ext cx="973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xfrm>
            <a:off x="4052825" y="393750"/>
            <a:ext cx="4283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PPP</a:t>
            </a:r>
            <a:endParaRPr b="1" dirty="0"/>
          </a:p>
        </p:txBody>
      </p:sp>
      <p:sp>
        <p:nvSpPr>
          <p:cNvPr id="251" name="Google Shape;251;p29"/>
          <p:cNvSpPr txBox="1">
            <a:spLocks noGrp="1"/>
          </p:cNvSpPr>
          <p:nvPr>
            <p:ph type="body" idx="1"/>
          </p:nvPr>
        </p:nvSpPr>
        <p:spPr>
          <a:xfrm>
            <a:off x="2270950" y="13916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A67FA36-C22B-4C95-9AF2-9C9A281BF7D0}"/>
              </a:ext>
            </a:extLst>
          </p:cNvPr>
          <p:cNvSpPr txBox="1"/>
          <p:nvPr/>
        </p:nvSpPr>
        <p:spPr>
          <a:xfrm>
            <a:off x="8336525" y="393750"/>
            <a:ext cx="973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FB0B26C-EF8D-40F9-9A95-CF25953E18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50" y="1307850"/>
            <a:ext cx="4709160" cy="290322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7478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20033" y="3518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Projekten Dolgozók</a:t>
            </a:r>
            <a:endParaRPr b="1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546375" y="1567550"/>
            <a:ext cx="77901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hu" dirty="0"/>
              <a:t>Ötvös Bence Elek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hu" dirty="0"/>
              <a:t>Somogyi Bánk</a:t>
            </a: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endParaRPr lang="hu"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hu" dirty="0"/>
              <a:t>Fazekas Dominik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ADBC9DC-3451-4C03-8590-DCE6C6578568}"/>
              </a:ext>
            </a:extLst>
          </p:cNvPr>
          <p:cNvSpPr/>
          <p:nvPr/>
        </p:nvSpPr>
        <p:spPr>
          <a:xfrm>
            <a:off x="432391" y="1495647"/>
            <a:ext cx="8272130" cy="291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TUNNEL</a:t>
            </a:r>
            <a:endParaRPr b="1" dirty="0"/>
          </a:p>
        </p:txBody>
      </p:sp>
      <p:sp>
        <p:nvSpPr>
          <p:cNvPr id="211" name="Google Shape;211;p24"/>
          <p:cNvSpPr txBox="1">
            <a:spLocks noGrp="1"/>
          </p:cNvSpPr>
          <p:nvPr>
            <p:ph type="body" idx="1"/>
          </p:nvPr>
        </p:nvSpPr>
        <p:spPr>
          <a:xfrm>
            <a:off x="5777385" y="1519344"/>
            <a:ext cx="30558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bg1"/>
                </a:solidFill>
              </a:rPr>
              <a:t>weiss és ruby </a:t>
            </a:r>
            <a:r>
              <a:rPr lang="hu" dirty="0"/>
              <a:t>telephelyek között csináltuk meg</a:t>
            </a:r>
            <a:endParaRPr dirty="0"/>
          </a:p>
        </p:txBody>
      </p:sp>
      <p:pic>
        <p:nvPicPr>
          <p:cNvPr id="212" name="Google Shape;212;p24" title="tu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196" y="938896"/>
            <a:ext cx="3138050" cy="14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83DB250-3CC8-45B6-BD2A-F6BEBC4DD089}"/>
              </a:ext>
            </a:extLst>
          </p:cNvPr>
          <p:cNvSpPr txBox="1"/>
          <p:nvPr/>
        </p:nvSpPr>
        <p:spPr>
          <a:xfrm>
            <a:off x="7518400" y="541867"/>
            <a:ext cx="1761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  <a:r>
              <a:rPr lang="hu" b="1" u="sng" dirty="0">
                <a:solidFill>
                  <a:schemeClr val="bg1"/>
                </a:solidFill>
              </a:rPr>
              <a:t> és </a:t>
            </a:r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C6FB1BC1-E6C1-437C-BC82-920C8AF7DC7A}"/>
              </a:ext>
            </a:extLst>
          </p:cNvPr>
          <p:cNvSpPr/>
          <p:nvPr/>
        </p:nvSpPr>
        <p:spPr>
          <a:xfrm>
            <a:off x="5777385" y="1464369"/>
            <a:ext cx="2559015" cy="7415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FE6CBFD9-4953-420E-BDE6-CD0F646AE7F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6" y="2571750"/>
            <a:ext cx="3741420" cy="868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4CEC4F8-EF14-400C-8A0C-FE9A9C3BD7D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58210"/>
            <a:ext cx="3946525" cy="891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C3C78A29-B2F1-4B27-AC0E-195BF0B18D4D}"/>
              </a:ext>
            </a:extLst>
          </p:cNvPr>
          <p:cNvSpPr txBox="1"/>
          <p:nvPr/>
        </p:nvSpPr>
        <p:spPr>
          <a:xfrm>
            <a:off x="4436533" y="3023150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79E3BC6-2F91-43C5-B739-F09AFE076D52}"/>
              </a:ext>
            </a:extLst>
          </p:cNvPr>
          <p:cNvSpPr/>
          <p:nvPr/>
        </p:nvSpPr>
        <p:spPr>
          <a:xfrm>
            <a:off x="4425244" y="3006090"/>
            <a:ext cx="673481" cy="4343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FB0B315-D9A0-49A0-878A-52213802C61D}"/>
              </a:ext>
            </a:extLst>
          </p:cNvPr>
          <p:cNvSpPr txBox="1"/>
          <p:nvPr/>
        </p:nvSpPr>
        <p:spPr>
          <a:xfrm>
            <a:off x="3509924" y="4170973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F6509E99-92DA-4761-BD6E-02274BBE0542}"/>
              </a:ext>
            </a:extLst>
          </p:cNvPr>
          <p:cNvSpPr/>
          <p:nvPr/>
        </p:nvSpPr>
        <p:spPr>
          <a:xfrm>
            <a:off x="3498635" y="4153913"/>
            <a:ext cx="776242" cy="4343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TUNNEL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483DB250-3CC8-45B6-BD2A-F6BEBC4DD089}"/>
              </a:ext>
            </a:extLst>
          </p:cNvPr>
          <p:cNvSpPr txBox="1"/>
          <p:nvPr/>
        </p:nvSpPr>
        <p:spPr>
          <a:xfrm>
            <a:off x="7518400" y="541867"/>
            <a:ext cx="1761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  <a:r>
              <a:rPr lang="hu" b="1" u="sng" dirty="0">
                <a:solidFill>
                  <a:schemeClr val="bg1"/>
                </a:solidFill>
              </a:rPr>
              <a:t> és </a:t>
            </a:r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BB1B23B4-F3DE-4554-A08A-951FC0F4126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827" y="1047750"/>
            <a:ext cx="4284345" cy="304800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26557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4081725" y="227775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Weiss telephely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/>
              <a:t>laptopok accesspoint tól kapnak DHCP-t</a:t>
            </a:r>
            <a:endParaRPr/>
          </a:p>
        </p:txBody>
      </p:sp>
      <p:pic>
        <p:nvPicPr>
          <p:cNvPr id="198" name="Google Shape;198;p22" title="dhcp pic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351375"/>
            <a:ext cx="172402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4081725" y="227775"/>
            <a:ext cx="2574256" cy="1123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E1A7E81-CAA2-4A01-9FC4-50943CE9F8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261" y="2010839"/>
            <a:ext cx="5014072" cy="2338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5272244" y="479251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DHCP telefonon keresztül tesztelve lett</a:t>
            </a:r>
            <a:endParaRPr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5272244" y="479251"/>
            <a:ext cx="2370334" cy="7173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3721385A-BECA-44DF-8742-A2D6CA17FF11}"/>
              </a:ext>
            </a:extLst>
          </p:cNvPr>
          <p:cNvSpPr/>
          <p:nvPr/>
        </p:nvSpPr>
        <p:spPr>
          <a:xfrm>
            <a:off x="2788356" y="393750"/>
            <a:ext cx="2065866" cy="443789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lv_0_20260121094929">
            <a:hlinkClick r:id="" action="ppaction://media"/>
            <a:extLst>
              <a:ext uri="{FF2B5EF4-FFF2-40B4-BE49-F238E27FC236}">
                <a16:creationId xmlns:a16="http://schemas.microsoft.com/office/drawing/2014/main" id="{F895109F-DF08-467E-95B3-BC0157E1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7971" y="417195"/>
            <a:ext cx="2037330" cy="439102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603975A-4188-4693-B965-011897BB6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244" y="1703879"/>
            <a:ext cx="2960370" cy="2960370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BFC1226F-228A-4AB6-8391-ADCB46D51497}"/>
              </a:ext>
            </a:extLst>
          </p:cNvPr>
          <p:cNvSpPr/>
          <p:nvPr/>
        </p:nvSpPr>
        <p:spPr>
          <a:xfrm>
            <a:off x="5272244" y="1676400"/>
            <a:ext cx="2946067" cy="298784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608907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DCC51D-C558-402B-934D-18E7B564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Oldal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D55CD0A-442C-488A-9333-CAA5E8F74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5AE4183-913C-4839-8864-BAAB8296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800"/>
            <a:ext cx="9144000" cy="441401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45481AC-651D-45D7-B6B2-8A08AA939A09}"/>
              </a:ext>
            </a:extLst>
          </p:cNvPr>
          <p:cNvSpPr txBox="1"/>
          <p:nvPr/>
        </p:nvSpPr>
        <p:spPr>
          <a:xfrm>
            <a:off x="8336400" y="393750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BLAKE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B3EA6C57-C036-4317-98FD-3E2BB9C1D7C4}"/>
              </a:ext>
            </a:extLst>
          </p:cNvPr>
          <p:cNvSpPr/>
          <p:nvPr/>
        </p:nvSpPr>
        <p:spPr>
          <a:xfrm>
            <a:off x="0" y="850800"/>
            <a:ext cx="9144000" cy="44140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6643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62C196-F6E5-44D0-84DB-517B3D3E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Oldal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33C3CDF-2FB8-41CB-B225-4EB1D2E91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1516" y="1567550"/>
            <a:ext cx="4444884" cy="2911200"/>
          </a:xfrm>
        </p:spPr>
        <p:txBody>
          <a:bodyPr/>
          <a:lstStyle/>
          <a:p>
            <a:pPr marL="146050" indent="0">
              <a:buNone/>
            </a:pPr>
            <a:r>
              <a:rPr lang="hu-HU" dirty="0"/>
              <a:t>Telefonokon: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56FD0BA-53C5-4809-B679-36F62E673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87" y="0"/>
            <a:ext cx="3258448" cy="51435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34C57D01-F2F8-44E6-97FD-3C7874D57A12}"/>
              </a:ext>
            </a:extLst>
          </p:cNvPr>
          <p:cNvSpPr txBox="1"/>
          <p:nvPr/>
        </p:nvSpPr>
        <p:spPr>
          <a:xfrm>
            <a:off x="4572000" y="643467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BLAKE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070C0783-7556-4181-BADD-A2DA8582B38F}"/>
              </a:ext>
            </a:extLst>
          </p:cNvPr>
          <p:cNvSpPr/>
          <p:nvPr/>
        </p:nvSpPr>
        <p:spPr>
          <a:xfrm>
            <a:off x="4075814" y="1567550"/>
            <a:ext cx="1395673" cy="4668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92FFA2E-302B-4188-931E-1239A3326D9E}"/>
              </a:ext>
            </a:extLst>
          </p:cNvPr>
          <p:cNvSpPr/>
          <p:nvPr/>
        </p:nvSpPr>
        <p:spPr>
          <a:xfrm>
            <a:off x="5471487" y="0"/>
            <a:ext cx="3258448" cy="51435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133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11486C-FAB4-4D7B-804B-FC2439A9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i="1" u="sng" dirty="0"/>
              <a:t>KONKLÚZIÓ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0A32643-4693-4F9B-BD52-E1E8F4931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1" dirty="0"/>
              <a:t>CCNA</a:t>
            </a:r>
            <a:r>
              <a:rPr lang="hu-HU" dirty="0"/>
              <a:t> szintű hálózati infrastruktúra megtervezése és konfigurálása.</a:t>
            </a:r>
          </a:p>
          <a:p>
            <a:endParaRPr lang="hu-HU" dirty="0"/>
          </a:p>
          <a:p>
            <a:r>
              <a:rPr lang="hu-HU" dirty="0"/>
              <a:t>Strukturált </a:t>
            </a:r>
            <a:r>
              <a:rPr lang="hu-HU" b="1" dirty="0"/>
              <a:t>IP</a:t>
            </a:r>
            <a:r>
              <a:rPr lang="hu-HU" dirty="0"/>
              <a:t>-címzés, </a:t>
            </a:r>
            <a:r>
              <a:rPr lang="hu-HU" b="1" dirty="0"/>
              <a:t>VLAN</a:t>
            </a:r>
            <a:r>
              <a:rPr lang="hu-HU" dirty="0"/>
              <a:t>-ok és </a:t>
            </a:r>
            <a:r>
              <a:rPr lang="hu-HU" b="1" dirty="0" err="1"/>
              <a:t>routing</a:t>
            </a:r>
            <a:r>
              <a:rPr lang="hu-HU" dirty="0"/>
              <a:t> alkalmazása az alhálózatok közötti kommunikációhoz. </a:t>
            </a:r>
          </a:p>
          <a:p>
            <a:endParaRPr lang="hu-HU" dirty="0"/>
          </a:p>
          <a:p>
            <a:r>
              <a:rPr lang="hu-HU" dirty="0"/>
              <a:t>A hálózat működésének ellenőrzése </a:t>
            </a:r>
            <a:r>
              <a:rPr lang="hu-HU" b="1" dirty="0" err="1"/>
              <a:t>ping</a:t>
            </a:r>
            <a:r>
              <a:rPr lang="hu-HU" b="1" dirty="0"/>
              <a:t> </a:t>
            </a:r>
            <a:r>
              <a:rPr lang="hu-HU" dirty="0"/>
              <a:t>és</a:t>
            </a:r>
            <a:r>
              <a:rPr lang="hu-HU" b="1" dirty="0"/>
              <a:t> </a:t>
            </a:r>
            <a:r>
              <a:rPr lang="hu-HU" b="1" dirty="0" err="1"/>
              <a:t>traceroute</a:t>
            </a:r>
            <a:r>
              <a:rPr lang="hu-HU" b="1" dirty="0"/>
              <a:t> </a:t>
            </a:r>
            <a:r>
              <a:rPr lang="hu-HU" dirty="0"/>
              <a:t>parancsokkal</a:t>
            </a:r>
          </a:p>
          <a:p>
            <a:endParaRPr lang="hu-HU" dirty="0"/>
          </a:p>
          <a:p>
            <a:r>
              <a:rPr lang="hu-HU" dirty="0"/>
              <a:t>A projekt igazolja az elméleti ismeretek gyakorlati alkalmazását és a stabil hálózati működést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FDCBF84A-B7B4-4246-939D-D91B1639C984}"/>
              </a:ext>
            </a:extLst>
          </p:cNvPr>
          <p:cNvSpPr/>
          <p:nvPr/>
        </p:nvSpPr>
        <p:spPr>
          <a:xfrm>
            <a:off x="1396408" y="1567550"/>
            <a:ext cx="6939991" cy="22176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987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3633250" y="3453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Eszközeink</a:t>
            </a:r>
            <a:endParaRPr b="1" dirty="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250" y="2403450"/>
            <a:ext cx="61722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9317512C-DAA7-4B7F-BE78-8DC47D6DD8E8}"/>
              </a:ext>
            </a:extLst>
          </p:cNvPr>
          <p:cNvSpPr/>
          <p:nvPr/>
        </p:nvSpPr>
        <p:spPr>
          <a:xfrm>
            <a:off x="1538250" y="2403450"/>
            <a:ext cx="6172200" cy="1676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Topológia</a:t>
            </a:r>
            <a:endParaRPr b="1" dirty="0"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61320A7-A290-4A9E-88B7-F8F2047E1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81" y="1196206"/>
            <a:ext cx="6390437" cy="3653887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75D7D-6EF7-488B-8831-B5129060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/>
              <a:t>Ruby</a:t>
            </a:r>
            <a:r>
              <a:rPr lang="hu-HU" b="1" dirty="0"/>
              <a:t> telephely fizikai eszközökön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9497D70-4829-4294-8B48-CDEE7F265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6DB6FAA-12A5-4362-86DC-A1D22DFC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55" y="1312518"/>
            <a:ext cx="5163290" cy="375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3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3814775" y="4421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IP táblázat</a:t>
            </a: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7842778-9365-46D5-88B1-69C988712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23" y="195203"/>
            <a:ext cx="5782353" cy="4753094"/>
          </a:xfrm>
          <a:prstGeom prst="rect">
            <a:avLst/>
          </a:prstGeom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B4745D11-5081-40EA-8E2A-BC009FA1ADFE}"/>
              </a:ext>
            </a:extLst>
          </p:cNvPr>
          <p:cNvSpPr/>
          <p:nvPr/>
        </p:nvSpPr>
        <p:spPr>
          <a:xfrm>
            <a:off x="1680823" y="195203"/>
            <a:ext cx="5782353" cy="47530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1297500" y="442150"/>
            <a:ext cx="9710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SSH</a:t>
            </a:r>
            <a:endParaRPr b="1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9" name="Google Shape;169;p18" title="SSh-log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75" y="2040250"/>
            <a:ext cx="8734425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4F823660-E971-42C2-8B0B-4C9790FABA21}"/>
              </a:ext>
            </a:extLst>
          </p:cNvPr>
          <p:cNvSpPr txBox="1"/>
          <p:nvPr/>
        </p:nvSpPr>
        <p:spPr>
          <a:xfrm>
            <a:off x="7676444" y="356973"/>
            <a:ext cx="1467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42A6CCB3-ECD5-4838-8057-6AC0F69BB6CF}"/>
              </a:ext>
            </a:extLst>
          </p:cNvPr>
          <p:cNvSpPr/>
          <p:nvPr/>
        </p:nvSpPr>
        <p:spPr>
          <a:xfrm>
            <a:off x="204775" y="2040250"/>
            <a:ext cx="8734425" cy="1819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SSH Teszt</a:t>
            </a:r>
            <a:endParaRPr b="1" dirty="0"/>
          </a:p>
        </p:txBody>
      </p:sp>
      <p:sp>
        <p:nvSpPr>
          <p:cNvPr id="175" name="Google Shape;175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6" name="Google Shape;176;p19" title="ssh-tesz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" y="1905950"/>
            <a:ext cx="878205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B546EA56-CE57-45B4-8663-59825161B8F4}"/>
              </a:ext>
            </a:extLst>
          </p:cNvPr>
          <p:cNvSpPr txBox="1"/>
          <p:nvPr/>
        </p:nvSpPr>
        <p:spPr>
          <a:xfrm>
            <a:off x="8015111" y="270933"/>
            <a:ext cx="94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70C15EC9-7BFF-4492-AEB2-81095EEFBD4C}"/>
              </a:ext>
            </a:extLst>
          </p:cNvPr>
          <p:cNvSpPr/>
          <p:nvPr/>
        </p:nvSpPr>
        <p:spPr>
          <a:xfrm>
            <a:off x="180975" y="1905950"/>
            <a:ext cx="8782050" cy="26860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SSH User</a:t>
            </a:r>
            <a:endParaRPr b="1" dirty="0"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3" name="Google Shape;183;p20" title="ssh-us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00" y="1685388"/>
            <a:ext cx="5524600" cy="26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F956935-442A-40B4-8352-0512ED864FC3}"/>
              </a:ext>
            </a:extLst>
          </p:cNvPr>
          <p:cNvSpPr txBox="1"/>
          <p:nvPr/>
        </p:nvSpPr>
        <p:spPr>
          <a:xfrm>
            <a:off x="7811911" y="393750"/>
            <a:ext cx="1174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5C699394-0EC5-4C8C-A4CF-2CB91B454BA2}"/>
              </a:ext>
            </a:extLst>
          </p:cNvPr>
          <p:cNvSpPr/>
          <p:nvPr/>
        </p:nvSpPr>
        <p:spPr>
          <a:xfrm>
            <a:off x="1809700" y="1685388"/>
            <a:ext cx="5524600" cy="26755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</Words>
  <Application>Microsoft Office PowerPoint</Application>
  <PresentationFormat>Diavetítés a képernyőre (16:9 oldalarány)</PresentationFormat>
  <Paragraphs>77</Paragraphs>
  <Slides>26</Slides>
  <Notes>21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26</vt:i4>
      </vt:variant>
    </vt:vector>
  </HeadingPairs>
  <TitlesOfParts>
    <vt:vector size="30" baseType="lpstr">
      <vt:lpstr>Lato</vt:lpstr>
      <vt:lpstr>Arial</vt:lpstr>
      <vt:lpstr>Montserrat</vt:lpstr>
      <vt:lpstr>Focus</vt:lpstr>
      <vt:lpstr>DotNyetWork</vt:lpstr>
      <vt:lpstr>Projekten Dolgozók</vt:lpstr>
      <vt:lpstr>Eszközeink</vt:lpstr>
      <vt:lpstr>Topológia</vt:lpstr>
      <vt:lpstr>Ruby telephely fizikai eszközökön</vt:lpstr>
      <vt:lpstr>IP táblázat</vt:lpstr>
      <vt:lpstr>SSH</vt:lpstr>
      <vt:lpstr>SSH Teszt</vt:lpstr>
      <vt:lpstr>SSH User</vt:lpstr>
      <vt:lpstr>VLAN</vt:lpstr>
      <vt:lpstr>VLAN</vt:lpstr>
      <vt:lpstr>ETHERCHANNEL</vt:lpstr>
      <vt:lpstr>HSRP</vt:lpstr>
      <vt:lpstr>HSRP TESZT</vt:lpstr>
      <vt:lpstr>DINAMIKUS FORGALOMIRÁNYÍTÁS</vt:lpstr>
      <vt:lpstr>DINAMIKUS FORGALOMIRÁNYÍTÁS</vt:lpstr>
      <vt:lpstr>NAT</vt:lpstr>
      <vt:lpstr>PPP</vt:lpstr>
      <vt:lpstr>PPP</vt:lpstr>
      <vt:lpstr>TUNNEL</vt:lpstr>
      <vt:lpstr>TUNNEL</vt:lpstr>
      <vt:lpstr>DHCP</vt:lpstr>
      <vt:lpstr>DHCP</vt:lpstr>
      <vt:lpstr>Oldal</vt:lpstr>
      <vt:lpstr>Oldal</vt:lpstr>
      <vt:lpstr>KONKLÚZIÓ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DotNyetWork</dc:title>
  <cp:lastModifiedBy>Fazekas Dominik</cp:lastModifiedBy>
  <cp:revision>27</cp:revision>
  <dcterms:modified xsi:type="dcterms:W3CDTF">2026-01-21T09:35:06Z</dcterms:modified>
</cp:coreProperties>
</file>